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Asap Condensed"/>
      <p:regular r:id="rId98"/>
      <p:bold r:id="rId99"/>
      <p:italic r:id="rId100"/>
      <p:boldItalic r:id="rId101"/>
    </p:embeddedFont>
    <p:embeddedFont>
      <p:font typeface="Sofia Sans Extra Condensed SemiBold"/>
      <p:regular r:id="rId102"/>
      <p:bold r:id="rId103"/>
      <p:italic r:id="rId104"/>
      <p:boldItalic r:id="rId105"/>
    </p:embeddedFont>
    <p:embeddedFont>
      <p:font typeface="Sofia Sans Extra Condensed"/>
      <p:regular r:id="rId106"/>
      <p:bold r:id="rId107"/>
      <p:italic r:id="rId108"/>
      <p:boldItalic r:id="rId109"/>
    </p:embeddedFont>
    <p:embeddedFont>
      <p:font typeface="Sofia Sans Extra Condensed ExtraBold"/>
      <p:bold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ofiaSansExtraCondensed-bold.fntdata"/><Relationship Id="rId106" Type="http://schemas.openxmlformats.org/officeDocument/2006/relationships/font" Target="fonts/SofiaSansExtraCondensed-regular.fntdata"/><Relationship Id="rId105" Type="http://schemas.openxmlformats.org/officeDocument/2006/relationships/font" Target="fonts/SofiaSansExtraCondensedSemiBold-boldItalic.fntdata"/><Relationship Id="rId104" Type="http://schemas.openxmlformats.org/officeDocument/2006/relationships/font" Target="fonts/SofiaSansExtraCondensedSemiBold-italic.fntdata"/><Relationship Id="rId109" Type="http://schemas.openxmlformats.org/officeDocument/2006/relationships/font" Target="fonts/SofiaSansExtraCondensed-boldItalic.fntdata"/><Relationship Id="rId108" Type="http://schemas.openxmlformats.org/officeDocument/2006/relationships/font" Target="fonts/SofiaSansExtraCondense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SemiBold-bold.fntdata"/><Relationship Id="rId102" Type="http://schemas.openxmlformats.org/officeDocument/2006/relationships/font" Target="fonts/SofiaSansExtraCondensedSemiBold-regular.fntdata"/><Relationship Id="rId101" Type="http://schemas.openxmlformats.org/officeDocument/2006/relationships/font" Target="fonts/AsapCondensed-boldItalic.fntdata"/><Relationship Id="rId100" Type="http://schemas.openxmlformats.org/officeDocument/2006/relationships/font" Target="fonts/AsapCondense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AsapCondensed-bold.fntdata"/><Relationship Id="rId10" Type="http://schemas.openxmlformats.org/officeDocument/2006/relationships/slide" Target="slides/slide4.xml"/><Relationship Id="rId98" Type="http://schemas.openxmlformats.org/officeDocument/2006/relationships/font" Target="fonts/AsapCondense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SofiaSansExtraCondensedExtraBold-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SofiaSansExtraCondensedExtraBold-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372ca744a279c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Introducing a new user class? How hard can this be? So I did some analysis of the task at hand </a:t>
            </a:r>
            <a:endParaRPr/>
          </a:p>
        </p:txBody>
      </p:sp>
      <p:sp>
        <p:nvSpPr>
          <p:cNvPr id="226" name="Google Shape;226;g39372ca744a279c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 new user class? How hard can this be? So I did some analysis of the task at hand </a:t>
            </a:r>
            <a:endParaRPr/>
          </a:p>
        </p:txBody>
      </p:sp>
      <p:sp>
        <p:nvSpPr>
          <p:cNvPr id="237" name="Google Shape;237;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9b34ed5f9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Hmm that;s a lot of changes …</a:t>
            </a:r>
            <a:endParaRPr/>
          </a:p>
        </p:txBody>
      </p:sp>
      <p:sp>
        <p:nvSpPr>
          <p:cNvPr id="250" name="Google Shape;250;g339b34ed5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think it was a kind way of saying, your bugs are going to be too expensive to fix</a:t>
            </a:r>
            <a:endParaRPr/>
          </a:p>
          <a:p>
            <a:pPr indent="0" lvl="0" marL="0" rtl="0" algn="l">
              <a:spcBef>
                <a:spcPts val="0"/>
              </a:spcBef>
              <a:spcAft>
                <a:spcPts val="0"/>
              </a:spcAft>
              <a:buNone/>
            </a:pPr>
            <a:r>
              <a:t/>
            </a:r>
            <a:endParaRPr/>
          </a:p>
        </p:txBody>
      </p:sp>
      <p:sp>
        <p:nvSpPr>
          <p:cNvPr id="276" name="Google Shape;276;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1e466c81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1e466c8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1e466c81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15" name="Google Shape;315;g331e466c8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cce7bd70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28" name="Google Shape;328;g33cce7bd7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5d4a43eb5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41" name="Google Shape;341;g335d4a43eb5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Country”&gt;</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 - A good representation of my brain at the time</a:t>
            </a:r>
            <a:endParaRPr/>
          </a:p>
        </p:txBody>
      </p:sp>
      <p:sp>
        <p:nvSpPr>
          <p:cNvPr id="354" name="Google Shape;354;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that </a:t>
            </a:r>
            <a:r>
              <a:rPr lang="en-GB"/>
              <a:t>became</a:t>
            </a:r>
            <a:r>
              <a:rPr lang="en-GB"/>
              <a:t> the inspiration for the title of my talk today.</a:t>
            </a:r>
            <a:endParaRPr/>
          </a:p>
        </p:txBody>
      </p:sp>
      <p:sp>
        <p:nvSpPr>
          <p:cNvPr id="367" name="Google Shape;367;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 as well ….</a:t>
            </a:r>
            <a:endParaRPr/>
          </a:p>
        </p:txBody>
      </p:sp>
      <p:sp>
        <p:nvSpPr>
          <p:cNvPr id="377" name="Google Shape;377;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1e466c81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Months of Begging on Zoom can do wonders to your project. So I was allowed to touch some code but more importantly, I was able to convince some teams to take ownership for the FIRM Accountant changes, otherwise I’ll have to do the changes myself</a:t>
            </a:r>
            <a:endParaRPr/>
          </a:p>
        </p:txBody>
      </p:sp>
      <p:sp>
        <p:nvSpPr>
          <p:cNvPr id="390" name="Google Shape;390;g331e466c8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the Las Vegas bookies predicted . Vegas is still pissed about losing money over that</a:t>
            </a:r>
            <a:endParaRPr/>
          </a:p>
        </p:txBody>
      </p:sp>
      <p:sp>
        <p:nvSpPr>
          <p:cNvPr id="403" name="Google Shape;403;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416" name="Google Shape;416;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 project was pretty intense</a:t>
            </a:r>
            <a:endParaRPr/>
          </a:p>
          <a:p>
            <a:pPr indent="0" lvl="0" marL="0" rtl="0" algn="l">
              <a:spcBef>
                <a:spcPts val="0"/>
              </a:spcBef>
              <a:spcAft>
                <a:spcPts val="0"/>
              </a:spcAft>
              <a:buNone/>
            </a:pPr>
            <a:r>
              <a:rPr lang="en-GB"/>
              <a:t>FBs had new features on their roadmap that would require new User Classes and this exercise would be surely repeated. </a:t>
            </a:r>
            <a:endParaRPr/>
          </a:p>
        </p:txBody>
      </p:sp>
      <p:sp>
        <p:nvSpPr>
          <p:cNvPr id="429" name="Google Shape;429;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9b34ed5f9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“Hey Francis, we need a new SOFT accountant class”.  And guess who’s going to be doing this again? Me &amp; My Poor Intern!</a:t>
            </a:r>
            <a:endParaRPr/>
          </a:p>
        </p:txBody>
      </p:sp>
      <p:sp>
        <p:nvSpPr>
          <p:cNvPr id="442" name="Google Shape;442;g339b34ed5f9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fear and the PTSD got me proactive and what I discovered will form the basis of the next part of my tallk</a:t>
            </a:r>
            <a:endParaRPr/>
          </a:p>
        </p:txBody>
      </p:sp>
      <p:sp>
        <p:nvSpPr>
          <p:cNvPr id="454" name="Google Shape;454;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you might be wondering “Am I an Apple Fanboi when I am clearly using a fake apple laptop to do this presentation” - I’ll let you make up your minds on that</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 me quickly go through the Agenda for the rest of the talk</a:t>
            </a:r>
            <a:br>
              <a:rPr lang="en-GB"/>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imagine having Ethan Hunt as a user.  ,He’d be a nightmare to Authenticate, eh?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DONT JOKE ABOUT ELON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start getting deeper, I wanted to quickly paint you a picture of how Authorization worked at FBs.</a:t>
            </a:r>
            <a:br>
              <a:rPr lang="en-GB"/>
            </a:br>
            <a:r>
              <a:rPr lang="en-GB"/>
              <a:t>Now, I know the picture is slightly blurry here.</a:t>
            </a:r>
            <a:br>
              <a:rPr lang="en-GB"/>
            </a:br>
            <a:br>
              <a:rPr lang="en-GB"/>
            </a:br>
            <a:r>
              <a:rPr lang="en-GB"/>
              <a:t>The main thing to note is that all systems are pointing to the </a:t>
            </a:r>
            <a:r>
              <a:rPr lang="en-GB"/>
              <a:t>system</a:t>
            </a:r>
            <a:r>
              <a:rPr lang="en-GB"/>
              <a:t>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35d4a43e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35d4a43e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that’s ok. What I want to highlight was the 6 systems where the 933 code changes happened.</a:t>
            </a:r>
            <a:endParaRPr/>
          </a:p>
          <a:p>
            <a:pPr indent="0" lvl="0" marL="0" rtl="0" algn="l">
              <a:spcBef>
                <a:spcPts val="0"/>
              </a:spcBef>
              <a:spcAft>
                <a:spcPts val="0"/>
              </a:spcAft>
              <a:buNone/>
            </a:pPr>
            <a:r>
              <a:rPr lang="en-GB"/>
              <a:t>And also the fact that, all 6 systems were talking to the central system there in the middle called MasterLock</a:t>
            </a:r>
            <a:br>
              <a:rPr lang="en-GB"/>
            </a:br>
            <a:br>
              <a:rPr lang="en-GB"/>
            </a:br>
            <a:r>
              <a:rPr lang="en-GB"/>
              <a:t>The main thing to note is that all systems are pointing to the system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2c9baa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12c9baaf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can imagine, everything depended on Masterlock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look at an example  of the 1 of the 933 places I had to check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 so …. “Once upon a time …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we’re voyeurs when it comes to </a:t>
            </a:r>
            <a:r>
              <a:rPr lang="en-GB"/>
              <a:t>other</a:t>
            </a:r>
            <a:r>
              <a:rPr lang="en-GB"/>
              <a:t> people’s Tech Stack, let me indulge </a:t>
            </a:r>
            <a:r>
              <a:rPr lang="en-GB"/>
              <a:t>you</a:t>
            </a:r>
            <a:r>
              <a:rPr lang="en-GB"/>
              <a:t> a little with what FreshBooks was like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12d5a8a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12d5a8a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5d4a43e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5d4a43e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9ff1b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9ff1b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had Data that was stored centrally, but logic was distributed, which isn’t necessarily bad, but in my case it was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 This is a Rest API Call checking for Permissions. </a:t>
            </a:r>
            <a:br>
              <a:rPr lang="en-GB"/>
            </a:br>
            <a:r>
              <a:rPr lang="en-GB"/>
              <a:t>You can see the Permissions seem to be embedding with the code or the </a:t>
            </a:r>
            <a:r>
              <a:rPr lang="en-GB"/>
              <a:t>business</a:t>
            </a:r>
            <a:r>
              <a:rPr lang="en-GB"/>
              <a:t> object 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12c9baa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12c9baa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a:t>
            </a:r>
            <a:r>
              <a:rPr lang="en-GB"/>
              <a:t>sequence. </a:t>
            </a:r>
            <a:r>
              <a:rPr lang="en-GB"/>
              <a:t>This sequence is taking up to 600ms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worked as a Principal Engineer at FBs in far away city called Amsterdam. FreshBooks is an Accounting Platform, main market US/Canada, 1 million plus </a:t>
            </a:r>
            <a:r>
              <a:rPr lang="en-GB"/>
              <a:t>users</a:t>
            </a:r>
            <a:r>
              <a:rPr lang="en-GB"/>
              <a:t> worldwide</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9372ca744a279c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9372ca744a279c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5bf9892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35bf9892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Providers provide ABAC to protect your cloud resources and </a:t>
            </a:r>
            <a:r>
              <a:rPr lang="en-GB"/>
              <a:t>infrastructure online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People love XML so much, you have American Developers quoting quotes like “XML is like violence: if it doesn’t solve your problem, you aren’t using enough of it.” - Chris R Maden, American Data Analyst &amp; Programmer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5d4a43e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35d4a43e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was overcome with fear of violence from my peace loving Canadian colleagues, so I quickly concluded that this was not the right solution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sticking to the theme,, An Impossible Mission was given to myself …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No it isn;t …. But have a look at this impressive salad bar anyways. </a:t>
            </a:r>
            <a:r>
              <a:rPr lang="en-GB"/>
              <a:t>Enough</a:t>
            </a:r>
            <a:r>
              <a:rPr lang="en-GB"/>
              <a:t> to make me go full Vegan for one meal per week,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1e466c8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1e466c8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t>
            </a:r>
            <a:r>
              <a:rPr lang="en-GB"/>
              <a:t>basically</a:t>
            </a:r>
            <a:r>
              <a:rPr lang="en-GB"/>
              <a:t> Google’s MasterLock if you like. I’m pretty sure it’s not written in Ruby.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Should be very wary when someone mentions PlanetScale, because this is what it usually means. Your needs are here, Big Tech needs are way over there.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35d4a43e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35d4a43e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all read this Classic O’Reilly Book? Raise of hands?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9372ca744a279c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9372ca744a279c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 Tuples are just sequence of values that denotes a relation between an object and a user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2 entities as a tuple or a graph (which is a good way of mapping relationships). So you’re not just mapping users but whatever entity you like such as objects, resources etc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wondering how is this an Impossible Mission? What in the world is a FIRM Accountant?</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So plenty of people rushed off to build their interpretations of it when the white paper was published</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I’ll be doing a quick demo showcasing ReBAC concepts in Topaz, and the reason I’ve picked Topaz is for several reasons.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(DEE-CLARE-RATIVELY) writing policies as code (think Terraform for Policies)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similar to the ABAC diagram I showed earlier, but much simpler.</a:t>
            </a:r>
            <a:endParaRPr/>
          </a:p>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9372ca744a279c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9372ca744a279c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like DSL, not violent XML as you can see.  </a:t>
            </a:r>
            <a:endParaRPr/>
          </a:p>
          <a:p>
            <a:pPr indent="0" lvl="0" marL="0" rtl="0" algn="l">
              <a:spcBef>
                <a:spcPts val="0"/>
              </a:spcBef>
              <a:spcAft>
                <a:spcPts val="0"/>
              </a:spcAft>
              <a:buNone/>
            </a:pPr>
            <a:r>
              <a:rPr lang="en-GB"/>
              <a:t>And this policy is an example authorization check to see if the Subject is able to view Tenant’s detail by checking to see if it’s in the viewer group</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policy example is an Authorization check is to see if the user has a “can_read” relationship with this particular document defined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9372ca744a279c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9372ca744a279c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example policy is checking to see if the user works in Sales and accessing this resource during working hours during the working week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it’s pretty simple with ASP.NET - 4 lines of code to Startup.CS</a:t>
            </a:r>
            <a:endParaRPr/>
          </a:p>
          <a:p>
            <a:pPr indent="0" lvl="0" marL="0" rtl="0" algn="l">
              <a:spcBef>
                <a:spcPts val="0"/>
              </a:spcBef>
              <a:spcAft>
                <a:spcPts val="0"/>
              </a:spcAft>
              <a:buNone/>
            </a:pPr>
            <a:r>
              <a:rPr lang="en-GB"/>
              <a:t>And 1 Attribute per API Endpoint</a:t>
            </a:r>
            <a:br>
              <a:rPr lang="en-GB"/>
            </a:br>
            <a:br>
              <a:rPr lang="en-GB"/>
            </a:br>
            <a:r>
              <a:rPr lang="en-GB"/>
              <a:t>You’re just referencing Aserto’s libraries at the top.</a:t>
            </a:r>
            <a:br>
              <a:rPr lang="en-GB"/>
            </a:br>
            <a:r>
              <a:rPr lang="en-GB"/>
              <a:t>You’re asking to add </a:t>
            </a:r>
            <a:r>
              <a:rPr lang="en-GB"/>
              <a:t>their</a:t>
            </a:r>
            <a:r>
              <a:rPr lang="en-GB"/>
              <a:t> Authorization Capabiltiies to ASP.NET Core</a:t>
            </a:r>
            <a:endParaRPr/>
          </a:p>
          <a:p>
            <a:pPr indent="0" lvl="0" marL="0" rtl="0" algn="l">
              <a:spcBef>
                <a:spcPts val="0"/>
              </a:spcBef>
              <a:spcAft>
                <a:spcPts val="0"/>
              </a:spcAft>
              <a:buNone/>
            </a:pPr>
            <a:r>
              <a:rPr lang="en-GB"/>
              <a:t>And you’re asking it to use their Policies</a:t>
            </a:r>
            <a:br>
              <a:rPr lang="en-GB"/>
            </a:br>
            <a:br>
              <a:rPr lang="en-GB"/>
            </a:br>
            <a:r>
              <a:rPr lang="en-GB"/>
              <a:t>And at the endpoint, you’re asking it to use Aserto to to check for Authorization to call the endpoint and that’s it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9ff1b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39ff1b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312c9baa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312c9baa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go back to my FreshBooks example and in particular, to my vision of eventually Masterlock and improving its AuthZ speed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35bf989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35bf989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12c9baa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12c9baa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matter how mission impossible a situation might be, there are always </a:t>
            </a:r>
            <a:r>
              <a:rPr lang="en-GB"/>
              <a:t>solutions</a:t>
            </a:r>
            <a:r>
              <a:rPr lang="en-GB"/>
              <a:t> out there.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35d4a43eb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35d4a43eb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br>
              <a:rPr lang="en-GB"/>
            </a:br>
            <a:r>
              <a:rPr lang="en-GB"/>
              <a:t>Apologies to any real accountants in the room. </a:t>
            </a:r>
            <a:r>
              <a:rPr lang="en-GB"/>
              <a:t>I’ll take any beatings in the corner </a:t>
            </a:r>
            <a:r>
              <a:rPr lang="en-GB"/>
              <a:t>after the Q&amp;A session at the very end. So feel free to ask a million questions during the Q&amp;A at the end.</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it also doesn’t mean something like Zanzibar might not be for you either.</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35d4a43e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35d4a43e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sequence. This sequence is taking up to 600ms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0.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32.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6.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0.png"/><Relationship Id="rId4" Type="http://schemas.openxmlformats.org/officeDocument/2006/relationships/image" Target="../media/image2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png"/><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13.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0.png"/></Relationships>
</file>

<file path=ppt/slides/_rels/slide87.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0.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7" Type="http://schemas.openxmlformats.org/officeDocument/2006/relationships/hyperlink" Target="https://www.strongdm.com/blog/rbac-vs-abac"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txBox="1"/>
          <p:nvPr/>
        </p:nvSpPr>
        <p:spPr>
          <a:xfrm>
            <a:off x="1819050" y="1744925"/>
            <a:ext cx="5464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External Auditor, External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descr="A close up of a paper&#10;&#10;Description automatically generated" id="239" name="Google Shape;239;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0" name="Google Shape;240;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1" name="Google Shape;241;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2" name="Google Shape;242;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5" name="Google Shape;245;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pic>
        <p:nvPicPr>
          <p:cNvPr descr="A close up of a paper&#10;&#10;Description automatically generated" id="252" name="Google Shape;252;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3" name="Google Shape;253;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4" name="Google Shape;254;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5" name="Google Shape;255;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8" name="Google Shape;258;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pic>
        <p:nvPicPr>
          <p:cNvPr descr="A close up of a paper&#10;&#10;Description automatically generated" id="265" name="Google Shape;265;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6" name="Google Shape;266;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7" name="Google Shape;267;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8" name="Google Shape;268;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1" name="Google Shape;271;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descr="A close up of a paper&#10;&#10;Description automatically generated" id="278" name="Google Shape;278;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79" name="Google Shape;279;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0" name="Google Shape;280;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1" name="Google Shape;281;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4" name="Google Shape;284;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descr="A close up of a paper&#10;&#10;Description automatically generated" id="291" name="Google Shape;291;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2" name="Google Shape;292;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3" name="Google Shape;293;p38"/>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4" name="Google Shape;294;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7" name="Google Shape;297;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99" name="Google Shape;299;p38"/>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r>
              <a:rPr lang="en-GB" sz="3000">
                <a:solidFill>
                  <a:srgbClr val="2D2D2D"/>
                </a:solidFill>
                <a:latin typeface="Sofia Sans Extra Condensed SemiBold"/>
                <a:ea typeface="Sofia Sans Extra Condensed SemiBold"/>
                <a:cs typeface="Sofia Sans Extra Condensed SemiBold"/>
                <a:sym typeface="Sofia Sans Extra Condensed SemiBold"/>
              </a:rPr>
              <a:t>(Too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pic>
        <p:nvPicPr>
          <p:cNvPr descr="A close up of a paper&#10;&#10;Description automatically generated" id="304" name="Google Shape;304;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5" name="Google Shape;305;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6" name="Google Shape;306;p39"/>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7" name="Google Shape;307;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1" name="Google Shape;311;p39"/>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12" name="Google Shape;312;p39"/>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pic>
        <p:nvPicPr>
          <p:cNvPr descr="A close up of a paper&#10;&#10;Description automatically generated" id="317" name="Google Shape;317;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8" name="Google Shape;318;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9" name="Google Shape;319;p40"/>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20" name="Google Shape;320;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3" name="Google Shape;323;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4" name="Google Shape;324;p40"/>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25" name="Google Shape;325;p40"/>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pic>
        <p:nvPicPr>
          <p:cNvPr descr="A close up of a paper&#10;&#10;Description automatically generated" id="330" name="Google Shape;330;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1" name="Google Shape;331;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2" name="Google Shape;332;p41"/>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3" name="Google Shape;333;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5" name="Google Shape;335;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6" name="Google Shape;336;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7" name="Google Shape;337;p41"/>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38" name="Google Shape;338;p41"/>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descr="A close up of a paper&#10;&#10;Description automatically generated" id="343" name="Google Shape;343;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4" name="Google Shape;344;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5" name="Google Shape;345;p42"/>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6" name="Google Shape;346;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9" name="Google Shape;349;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50" name="Google Shape;350;p42"/>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51" name="Google Shape;351;p42"/>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Unfamiliar with most of the FBs eco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descr="A close up of a paper&#10;&#10;Description automatically generated" id="356" name="Google Shape;356;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7" name="Google Shape;357;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8" name="Google Shape;358;p43"/>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9" name="Google Shape;359;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2" name="Google Shape;362;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3" name="Google Shape;363;p43"/>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64" name="Google Shape;364;p43"/>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A movie poster with a person and a group of people&#10;&#10;Description automatically generated" id="369" name="Google Shape;369;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0" name="Google Shape;370;p4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71" name="Google Shape;371;p4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descr="A close up of a paper&#10;&#10;Description automatically generated" id="379" name="Google Shape;379;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0" name="Google Shape;380;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1" name="Google Shape;381;p45"/>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2" name="Google Shape;382;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86" name="Google Shape;386;p45"/>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87" name="Google Shape;387;p45"/>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descr="A close up of a paper&#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93" name="Google Shape;393;p4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94" name="Google Shape;394;p46"/>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95" name="Google Shape;395;p4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8" name="Google Shape;398;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9" name="Google Shape;399;p46"/>
          <p:cNvSpPr txBox="1"/>
          <p:nvPr/>
        </p:nvSpPr>
        <p:spPr>
          <a:xfrm>
            <a:off x="1812925" y="33277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2 Months of Zoom Meetings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00" name="Google Shape;400;p46"/>
          <p:cNvPicPr preferRelativeResize="0"/>
          <p:nvPr/>
        </p:nvPicPr>
        <p:blipFill>
          <a:blip r:embed="rId5">
            <a:alphaModFix/>
          </a:blip>
          <a:stretch>
            <a:fillRect/>
          </a:stretch>
        </p:blipFill>
        <p:spPr>
          <a:xfrm>
            <a:off x="2636063" y="967975"/>
            <a:ext cx="3604726" cy="231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pic>
        <p:nvPicPr>
          <p:cNvPr descr="A close up of a paper&#10;&#10;Description automatically generated" id="405" name="Google Shape;405;p4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06" name="Google Shape;406;p4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07" name="Google Shape;407;p47"/>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08" name="Google Shape;408;p4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4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11" name="Google Shape;411;p4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12" name="Google Shape;412;p47"/>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413" name="Google Shape;413;p47"/>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descr="A close up of a paper&#10;&#10;Description automatically generated" id="418" name="Google Shape;418;p4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19" name="Google Shape;419;p4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20" name="Google Shape;420;p48"/>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21" name="Google Shape;421;p4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4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3" name="Google Shape;423;p4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4" name="Google Shape;424;p4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25" name="Google Shape;425;p48"/>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26" name="Google Shape;426;p48"/>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pic>
        <p:nvPicPr>
          <p:cNvPr descr="A close up of a paper&#10;&#10;Description automatically generated" id="431" name="Google Shape;431;p4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32" name="Google Shape;432;p4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33" name="Google Shape;433;p49"/>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34" name="Google Shape;434;p4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4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4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7" name="Google Shape;437;p4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8" name="Google Shape;438;p49"/>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9" name="Google Shape;439;p49"/>
          <p:cNvPicPr preferRelativeResize="0"/>
          <p:nvPr/>
        </p:nvPicPr>
        <p:blipFill>
          <a:blip r:embed="rId5">
            <a:alphaModFix/>
          </a:blip>
          <a:stretch>
            <a:fillRect/>
          </a:stretch>
        </p:blipFill>
        <p:spPr>
          <a:xfrm>
            <a:off x="2576250" y="1365575"/>
            <a:ext cx="3810000"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pic>
        <p:nvPicPr>
          <p:cNvPr descr="A close up of a paper&#10;&#10;Description automatically generated" id="444" name="Google Shape;444;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45" name="Google Shape;445;p5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46" name="Google Shape;446;p5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47" name="Google Shape;447;p5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8" name="Google Shape;448;p5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9" name="Google Shape;449;p5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0" name="Google Shape;450;p5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1" name="Google Shape;451;p5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SOFT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descr="A close up of a paper&#10;&#10;Description automatically generated" id="456" name="Google Shape;456;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57" name="Google Shape;457;p5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58" name="Google Shape;458;p5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59" name="Google Shape;459;p5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2" name="Google Shape;462;p5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63" name="Google Shape;463;p5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64" name="Google Shape;464;p51"/>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pic>
        <p:nvPicPr>
          <p:cNvPr descr="A close up of a paper&#10;&#10;Description automatically generated" id="469" name="Google Shape;469;p5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70" name="Google Shape;470;p5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71" name="Google Shape;471;p5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72" name="Google Shape;472;p5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5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4" name="Google Shape;474;p5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5" name="Google Shape;475;p5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6" name="Google Shape;476;p52"/>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Fun Fact</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an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A movie poster with a person and a group of people&#10;&#10;Description automatically generated" id="481" name="Google Shape;481;p53"/>
          <p:cNvPicPr preferRelativeResize="0"/>
          <p:nvPr/>
        </p:nvPicPr>
        <p:blipFill rotWithShape="1">
          <a:blip r:embed="rId3">
            <a:alphaModFix/>
          </a:blip>
          <a:srcRect b="0" l="0" r="0" t="0"/>
          <a:stretch/>
        </p:blipFill>
        <p:spPr>
          <a:xfrm>
            <a:off x="-504925" y="180450"/>
            <a:ext cx="9144000" cy="5143500"/>
          </a:xfrm>
          <a:prstGeom prst="rect">
            <a:avLst/>
          </a:prstGeom>
          <a:noFill/>
          <a:ln>
            <a:noFill/>
          </a:ln>
        </p:spPr>
      </p:pic>
      <p:sp>
        <p:nvSpPr>
          <p:cNvPr id="482" name="Google Shape;482;p53"/>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483" name="Google Shape;483;p5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4" name="Google Shape;484;p53"/>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5" name="Google Shape;485;p5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86" name="Google Shape;486;p5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54"/>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3" name="Google Shape;493;p54"/>
          <p:cNvSpPr txBox="1"/>
          <p:nvPr/>
        </p:nvSpPr>
        <p:spPr>
          <a:xfrm>
            <a:off x="1946675" y="1617975"/>
            <a:ext cx="51345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AuthN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9" name="Google Shape;499;p55"/>
          <p:cNvSpPr txBox="1"/>
          <p:nvPr/>
        </p:nvSpPr>
        <p:spPr>
          <a:xfrm>
            <a:off x="1946675" y="1617975"/>
            <a:ext cx="5134500" cy="1569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5" name="Google Shape;505;p56"/>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1" name="Google Shape;511;p57"/>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12" name="Google Shape;512;p57"/>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8" name="Google Shape;518;p58"/>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4" name="Google Shape;524;p59"/>
          <p:cNvSpPr txBox="1"/>
          <p:nvPr/>
        </p:nvSpPr>
        <p:spPr>
          <a:xfrm>
            <a:off x="1946675" y="1617975"/>
            <a:ext cx="5134500" cy="1616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strike="sngStrike">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3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3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0" name="Google Shape;530;p60"/>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1" name="Google Shape;531;p60"/>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32" name="Google Shape;532;p60"/>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8" name="Google Shape;538;p61"/>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9" name="Google Shape;539;p61"/>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40" name="Google Shape;540;p61"/>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41" name="Google Shape;541;p61"/>
          <p:cNvSpPr txBox="1"/>
          <p:nvPr/>
        </p:nvSpPr>
        <p:spPr>
          <a:xfrm>
            <a:off x="1624275" y="4399050"/>
            <a:ext cx="341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1                                        2                                       3</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2" name="Google Shape;542;p61"/>
          <p:cNvSpPr txBox="1"/>
          <p:nvPr/>
        </p:nvSpPr>
        <p:spPr>
          <a:xfrm>
            <a:off x="6175600" y="4255225"/>
            <a:ext cx="39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4</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3" name="Google Shape;543;p61"/>
          <p:cNvSpPr txBox="1"/>
          <p:nvPr/>
        </p:nvSpPr>
        <p:spPr>
          <a:xfrm>
            <a:off x="7207675" y="3756100"/>
            <a:ext cx="397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4" name="Google Shape;544;p61"/>
          <p:cNvSpPr txBox="1"/>
          <p:nvPr/>
        </p:nvSpPr>
        <p:spPr>
          <a:xfrm>
            <a:off x="7114600" y="3722275"/>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5</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5" name="Google Shape;545;p61"/>
          <p:cNvSpPr txBox="1"/>
          <p:nvPr/>
        </p:nvSpPr>
        <p:spPr>
          <a:xfrm>
            <a:off x="7300675" y="2510250"/>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6</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1" name="Google Shape;551;p6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52" name="Google Shape;552;p6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3" name="Google Shape;553;p62"/>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54" name="Google Shape;554;p62"/>
          <p:cNvSpPr/>
          <p:nvPr/>
        </p:nvSpPr>
        <p:spPr>
          <a:xfrm>
            <a:off x="3425225" y="1690125"/>
            <a:ext cx="1858500" cy="79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fia Sans Extra Condensed SemiBold"/>
                <a:ea typeface="Sofia Sans Extra Condensed SemiBold"/>
                <a:cs typeface="Sofia Sans Extra Condensed SemiBold"/>
                <a:sym typeface="Sofia Sans Extra Condensed SemiBold"/>
              </a:rPr>
              <a:t>Everything depends on Masterlock</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0" name="Google Shape;560;p6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1" name="Google Shape;561;p6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2" name="Google Shape;562;p63"/>
          <p:cNvSpPr txBox="1"/>
          <p:nvPr/>
        </p:nvSpPr>
        <p:spPr>
          <a:xfrm>
            <a:off x="1378000"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(AuthN + AuthZ) - Ruby on Rails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8" name="Google Shape;568;p64"/>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9" name="Google Shape;569;p6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0" name="Google Shape;570;p64"/>
          <p:cNvSpPr txBox="1"/>
          <p:nvPr/>
        </p:nvSpPr>
        <p:spPr>
          <a:xfrm>
            <a:off x="1352625"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6" name="Google Shape;576;p65"/>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77" name="Google Shape;577;p65"/>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8" name="Google Shape;578;p65"/>
          <p:cNvSpPr txBox="1"/>
          <p:nvPr/>
        </p:nvSpPr>
        <p:spPr>
          <a:xfrm>
            <a:off x="1352625" y="1196575"/>
            <a:ext cx="74799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4" name="Google Shape;584;p66"/>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85" name="Google Shape;585;p66"/>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6" name="Google Shape;586;p66"/>
          <p:cNvSpPr txBox="1"/>
          <p:nvPr/>
        </p:nvSpPr>
        <p:spPr>
          <a:xfrm>
            <a:off x="1352625" y="1196575"/>
            <a:ext cx="74799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Increased AuthZ calls impacting UX negatively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Decentralised Mess -&gt; Role Data with MasterLock (Pundit), Role Logic stored with each Application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2" name="Google Shape;592;p67"/>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93" name="Google Shape;593;p67"/>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9" name="Google Shape;599;p68"/>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600" name="Google Shape;600;p68"/>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1" name="Google Shape;601;p68" title="FreshBooksAuthZFlow.drawio.png"/>
          <p:cNvPicPr preferRelativeResize="0"/>
          <p:nvPr/>
        </p:nvPicPr>
        <p:blipFill>
          <a:blip r:embed="rId4">
            <a:alphaModFix/>
          </a:blip>
          <a:stretch>
            <a:fillRect/>
          </a:stretch>
        </p:blipFill>
        <p:spPr>
          <a:xfrm>
            <a:off x="1920350" y="1051625"/>
            <a:ext cx="4263699" cy="390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7" name="Google Shape;607;p69"/>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033B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08" name="Google Shape;608;p69"/>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Role Based Access Control (RBAC)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9" name="Google Shape;609;p69"/>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5" name="Google Shape;615;p7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70"/>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3" name="Google Shape;623;p7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4" name="Google Shape;624;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5" name="Google Shape;625;p71"/>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6" name="Google Shape;626;p71"/>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 (Role Explosion)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2" name="Google Shape;632;p7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633" name="Google Shape;633;p72"/>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634" name="Google Shape;634;p7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0" name="Google Shape;640;p7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1" name="Google Shape;641;p7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42" name="Google Shape;642;p73"/>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8" name="Google Shape;648;p7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9" name="Google Shape;649;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50" name="Google Shape;650;p74"/>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using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56" name="Google Shape;656;p75"/>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6"/>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62" name="Google Shape;662;p76"/>
          <p:cNvPicPr preferRelativeResize="0"/>
          <p:nvPr/>
        </p:nvPicPr>
        <p:blipFill>
          <a:blip r:embed="rId4">
            <a:alphaModFix/>
          </a:blip>
          <a:stretch>
            <a:fillRect/>
          </a:stretch>
        </p:blipFill>
        <p:spPr>
          <a:xfrm>
            <a:off x="1651449" y="152400"/>
            <a:ext cx="6345574" cy="4838701"/>
          </a:xfrm>
          <a:prstGeom prst="rect">
            <a:avLst/>
          </a:prstGeom>
          <a:noFill/>
          <a:ln>
            <a:noFill/>
          </a:ln>
        </p:spPr>
      </p:pic>
      <p:pic>
        <p:nvPicPr>
          <p:cNvPr id="663" name="Google Shape;663;p76" title="AWSLogo.png"/>
          <p:cNvPicPr preferRelativeResize="0"/>
          <p:nvPr/>
        </p:nvPicPr>
        <p:blipFill>
          <a:blip r:embed="rId5">
            <a:alphaModFix/>
          </a:blip>
          <a:stretch>
            <a:fillRect/>
          </a:stretch>
        </p:blipFill>
        <p:spPr>
          <a:xfrm>
            <a:off x="140625" y="1542475"/>
            <a:ext cx="1337150" cy="889800"/>
          </a:xfrm>
          <a:prstGeom prst="rect">
            <a:avLst/>
          </a:prstGeom>
          <a:noFill/>
          <a:ln>
            <a:noFill/>
          </a:ln>
        </p:spPr>
      </p:pic>
      <p:pic>
        <p:nvPicPr>
          <p:cNvPr id="664" name="Google Shape;664;p76" title="AzureLogo.png"/>
          <p:cNvPicPr preferRelativeResize="0"/>
          <p:nvPr/>
        </p:nvPicPr>
        <p:blipFill>
          <a:blip r:embed="rId6">
            <a:alphaModFix/>
          </a:blip>
          <a:stretch>
            <a:fillRect/>
          </a:stretch>
        </p:blipFill>
        <p:spPr>
          <a:xfrm>
            <a:off x="-5" y="2295270"/>
            <a:ext cx="1618400" cy="1076975"/>
          </a:xfrm>
          <a:prstGeom prst="rect">
            <a:avLst/>
          </a:prstGeom>
          <a:noFill/>
          <a:ln>
            <a:noFill/>
          </a:ln>
        </p:spPr>
      </p:pic>
      <p:pic>
        <p:nvPicPr>
          <p:cNvPr id="665" name="Google Shape;665;p76" title="GCPLogo.png"/>
          <p:cNvPicPr preferRelativeResize="0"/>
          <p:nvPr/>
        </p:nvPicPr>
        <p:blipFill>
          <a:blip r:embed="rId7">
            <a:alphaModFix/>
          </a:blip>
          <a:stretch>
            <a:fillRect/>
          </a:stretch>
        </p:blipFill>
        <p:spPr>
          <a:xfrm>
            <a:off x="0" y="3206700"/>
            <a:ext cx="1618400" cy="10769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1" name="Google Shape;671;p7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2" name="Google Shape;672;p7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73" name="Google Shape;673;p7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9" name="Google Shape;679;p7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0" name="Google Shape;680;p7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81" name="Google Shape;681;p7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r>
              <a:rPr lang="en-GB" sz="2500">
                <a:solidFill>
                  <a:srgbClr val="2D2D2D"/>
                </a:solidFill>
                <a:latin typeface="Sofia Sans Extra Condensed SemiBold"/>
                <a:ea typeface="Sofia Sans Extra Condensed SemiBold"/>
                <a:cs typeface="Sofia Sans Extra Condensed SemiBold"/>
                <a:sym typeface="Sofia Sans Extra Condensed SemiBold"/>
              </a:rPr>
              <a:t>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2" name="Google Shape;682;p78"/>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Harder to Audit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8" name="Google Shape;688;p7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9" name="Google Shape;689;p79"/>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690" name="Google Shape;690;p79"/>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6" name="Google Shape;696;p8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XML Anecdote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7" name="Google Shape;697;p80"/>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98" name="Google Shape;698;p80"/>
          <p:cNvSpPr txBox="1"/>
          <p:nvPr/>
        </p:nvSpPr>
        <p:spPr>
          <a:xfrm>
            <a:off x="1368775" y="1880350"/>
            <a:ext cx="686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"XML is like violence: if it doesn't solve your problem, you aren't using enough of it."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  Chris Maden</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04" name="Google Shape;704;p81"/>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5" name="Google Shape;705;p81"/>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706" name="Google Shape;706;p81"/>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2" name="Google Shape;712;p82"/>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8" name="Google Shape;718;p8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19" name="Google Shape;719;p83"/>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5" name="Google Shape;725;p8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6" name="Google Shape;726;p84"/>
          <p:cNvSpPr txBox="1"/>
          <p:nvPr/>
        </p:nvSpPr>
        <p:spPr>
          <a:xfrm>
            <a:off x="410300" y="1151925"/>
            <a:ext cx="8347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85"/>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2" name="Google Shape;732;p8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3" name="Google Shape;733;p85"/>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a:t>
            </a:r>
            <a:r>
              <a:rPr lang="en-GB" sz="2500">
                <a:solidFill>
                  <a:srgbClr val="2D2D2D"/>
                </a:solidFill>
                <a:latin typeface="Sofia Sans Extra Condensed SemiBold"/>
                <a:ea typeface="Sofia Sans Extra Condensed SemiBold"/>
                <a:cs typeface="Sofia Sans Extra Condensed SemiBold"/>
                <a:sym typeface="Sofia Sans Extra Condensed SemiBold"/>
              </a:rPr>
              <a:t>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86"/>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9" name="Google Shape;739;p86"/>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40" name="Google Shape;740;p86"/>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relational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8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46" name="Google Shape;746;p87"/>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747" name="Google Shape;747;p87"/>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88"/>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53" name="Google Shape;753;p88"/>
          <p:cNvPicPr preferRelativeResize="0"/>
          <p:nvPr/>
        </p:nvPicPr>
        <p:blipFill>
          <a:blip r:embed="rId4">
            <a:alphaModFix/>
          </a:blip>
          <a:stretch>
            <a:fillRect/>
          </a:stretch>
        </p:blipFill>
        <p:spPr>
          <a:xfrm>
            <a:off x="1702150" y="152400"/>
            <a:ext cx="3689509" cy="4838701"/>
          </a:xfrm>
          <a:prstGeom prst="rect">
            <a:avLst/>
          </a:prstGeom>
          <a:noFill/>
          <a:ln>
            <a:noFill/>
          </a:ln>
        </p:spPr>
      </p:pic>
      <p:sp>
        <p:nvSpPr>
          <p:cNvPr id="754" name="Google Shape;754;p88"/>
          <p:cNvSpPr txBox="1"/>
          <p:nvPr/>
        </p:nvSpPr>
        <p:spPr>
          <a:xfrm>
            <a:off x="6194600" y="975375"/>
            <a:ext cx="34647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Lest we forget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Kubernetes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Microservices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0" name="Google Shape;760;p8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61" name="Google Shape;761;p89"/>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762" name="Google Shape;762;p89"/>
          <p:cNvSpPr txBox="1"/>
          <p:nvPr/>
        </p:nvSpPr>
        <p:spPr>
          <a:xfrm>
            <a:off x="2871000" y="3416250"/>
            <a:ext cx="4432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2 Trillion Relation Tuples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90"/>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8" name="Google Shape;768;p90"/>
          <p:cNvSpPr txBox="1"/>
          <p:nvPr/>
        </p:nvSpPr>
        <p:spPr>
          <a:xfrm>
            <a:off x="2006975" y="236650"/>
            <a:ext cx="5468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 Relational Tuples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69" name="Google Shape;769;p90"/>
          <p:cNvPicPr preferRelativeResize="0"/>
          <p:nvPr/>
        </p:nvPicPr>
        <p:blipFill>
          <a:blip r:embed="rId4">
            <a:alphaModFix/>
          </a:blip>
          <a:stretch>
            <a:fillRect/>
          </a:stretch>
        </p:blipFill>
        <p:spPr>
          <a:xfrm>
            <a:off x="1394300" y="1482375"/>
            <a:ext cx="7120776" cy="610775"/>
          </a:xfrm>
          <a:prstGeom prst="rect">
            <a:avLst/>
          </a:prstGeom>
          <a:noFill/>
          <a:ln>
            <a:noFill/>
          </a:ln>
        </p:spPr>
      </p:pic>
      <p:pic>
        <p:nvPicPr>
          <p:cNvPr id="770" name="Google Shape;770;p90"/>
          <p:cNvPicPr preferRelativeResize="0"/>
          <p:nvPr/>
        </p:nvPicPr>
        <p:blipFill>
          <a:blip r:embed="rId5">
            <a:alphaModFix/>
          </a:blip>
          <a:stretch>
            <a:fillRect/>
          </a:stretch>
        </p:blipFill>
        <p:spPr>
          <a:xfrm>
            <a:off x="1575850" y="2741050"/>
            <a:ext cx="6232701" cy="2212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76" name="Google Shape;776;p9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7" name="Google Shape;777;p9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78" name="Google Shape;778;p9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79" name="Google Shape;779;p91"/>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780" name="Google Shape;780;p91"/>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9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86" name="Google Shape;786;p92"/>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A</a:t>
            </a:r>
            <a:r>
              <a:rPr lang="en-GB" sz="3000">
                <a:solidFill>
                  <a:srgbClr val="2D2D2D"/>
                </a:solidFill>
                <a:latin typeface="Sofia Sans Extra Condensed SemiBold"/>
                <a:ea typeface="Sofia Sans Extra Condensed SemiBold"/>
                <a:cs typeface="Sofia Sans Extra Condensed SemiBold"/>
                <a:sym typeface="Sofia Sans Extra Condensed SemiBold"/>
              </a:rPr>
              <a:t>BAC </a:t>
            </a:r>
            <a:r>
              <a:rPr lang="en-GB" sz="3000">
                <a:solidFill>
                  <a:srgbClr val="2D2D2D"/>
                </a:solidFill>
                <a:latin typeface="Sofia Sans Extra Condensed SemiBold"/>
                <a:ea typeface="Sofia Sans Extra Condensed SemiBold"/>
                <a:cs typeface="Sofia Sans Extra Condensed SemiBold"/>
                <a:sym typeface="Sofia Sans Extra Condensed SemiBold"/>
              </a:rPr>
              <a:t>vs ReBAC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7" name="Google Shape;787;p92"/>
          <p:cNvSpPr txBox="1"/>
          <p:nvPr/>
        </p:nvSpPr>
        <p:spPr>
          <a:xfrm>
            <a:off x="36276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88" name="Google Shape;788;p9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89" name="Google Shape;789;p92"/>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790" name="Google Shape;790;p92"/>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9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96" name="Google Shape;796;p93"/>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7" name="Google Shape;797;p9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98" name="Google Shape;798;p93"/>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04" name="Google Shape;804;p94"/>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5" name="Google Shape;805;p9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06" name="Google Shape;806;p94"/>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7" name="Google Shape;807;p94"/>
          <p:cNvSpPr txBox="1"/>
          <p:nvPr/>
        </p:nvSpPr>
        <p:spPr>
          <a:xfrm>
            <a:off x="4473600" y="113265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Could be 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Major Cloud Providers not offering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95"/>
          <p:cNvPicPr preferRelativeResize="0"/>
          <p:nvPr/>
        </p:nvPicPr>
        <p:blipFill>
          <a:blip r:embed="rId3">
            <a:alphaModFix/>
          </a:blip>
          <a:stretch>
            <a:fillRect/>
          </a:stretch>
        </p:blipFill>
        <p:spPr>
          <a:xfrm>
            <a:off x="0" y="0"/>
            <a:ext cx="1196575" cy="1196575"/>
          </a:xfrm>
          <a:prstGeom prst="rect">
            <a:avLst/>
          </a:prstGeom>
          <a:noFill/>
          <a:ln>
            <a:noFill/>
          </a:ln>
        </p:spPr>
      </p:pic>
      <p:sp>
        <p:nvSpPr>
          <p:cNvPr id="813" name="Google Shape;813;p95"/>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4" name="Google Shape;814;p95"/>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5" name="Google Shape;815;p95"/>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96"/>
          <p:cNvPicPr preferRelativeResize="0"/>
          <p:nvPr/>
        </p:nvPicPr>
        <p:blipFill>
          <a:blip r:embed="rId3">
            <a:alphaModFix/>
          </a:blip>
          <a:stretch>
            <a:fillRect/>
          </a:stretch>
        </p:blipFill>
        <p:spPr>
          <a:xfrm>
            <a:off x="0" y="0"/>
            <a:ext cx="1196575" cy="1196575"/>
          </a:xfrm>
          <a:prstGeom prst="rect">
            <a:avLst/>
          </a:prstGeom>
          <a:noFill/>
          <a:ln>
            <a:noFill/>
          </a:ln>
        </p:spPr>
      </p:pic>
      <p:sp>
        <p:nvSpPr>
          <p:cNvPr id="821" name="Google Shape;821;p96"/>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2" name="Google Shape;822;p96"/>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3" name="Google Shape;823;p96"/>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824" name="Google Shape;824;p96"/>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97"/>
          <p:cNvPicPr preferRelativeResize="0"/>
          <p:nvPr/>
        </p:nvPicPr>
        <p:blipFill>
          <a:blip r:embed="rId3">
            <a:alphaModFix/>
          </a:blip>
          <a:stretch>
            <a:fillRect/>
          </a:stretch>
        </p:blipFill>
        <p:spPr>
          <a:xfrm>
            <a:off x="0" y="0"/>
            <a:ext cx="1196575" cy="1196575"/>
          </a:xfrm>
          <a:prstGeom prst="rect">
            <a:avLst/>
          </a:prstGeom>
          <a:noFill/>
          <a:ln>
            <a:noFill/>
          </a:ln>
        </p:spPr>
      </p:pic>
      <p:sp>
        <p:nvSpPr>
          <p:cNvPr id="830" name="Google Shape;830;p97"/>
          <p:cNvSpPr txBox="1"/>
          <p:nvPr/>
        </p:nvSpPr>
        <p:spPr>
          <a:xfrm>
            <a:off x="1912825" y="2814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1" name="Google Shape;831;p9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32" name="Google Shape;832;p9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33" name="Google Shape;833;p97"/>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834" name="Google Shape;834;p97"/>
          <p:cNvSpPr txBox="1"/>
          <p:nvPr/>
        </p:nvSpPr>
        <p:spPr>
          <a:xfrm>
            <a:off x="2017825" y="1818825"/>
            <a:ext cx="5704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 by Aserto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OPA -&gt; Policies are expressed as code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Topaz’s Policies -&gt; Json like DSL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98"/>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0" name="Google Shape;840;p98"/>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41" name="Google Shape;841;p98"/>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99"/>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7" name="Google Shape;847;p9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8" name="Google Shape;848;p9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9" name="Google Shape;849;p99"/>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50" name="Google Shape;850;p99"/>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100"/>
          <p:cNvPicPr preferRelativeResize="0"/>
          <p:nvPr/>
        </p:nvPicPr>
        <p:blipFill>
          <a:blip r:embed="rId3">
            <a:alphaModFix/>
          </a:blip>
          <a:stretch>
            <a:fillRect/>
          </a:stretch>
        </p:blipFill>
        <p:spPr>
          <a:xfrm>
            <a:off x="0" y="0"/>
            <a:ext cx="1196575" cy="1196575"/>
          </a:xfrm>
          <a:prstGeom prst="rect">
            <a:avLst/>
          </a:prstGeom>
          <a:noFill/>
          <a:ln>
            <a:noFill/>
          </a:ln>
        </p:spPr>
      </p:pic>
      <p:sp>
        <p:nvSpPr>
          <p:cNvPr id="856" name="Google Shape;856;p10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7" name="Google Shape;857;p10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8" name="Google Shape;858;p100"/>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59" name="Google Shape;859;p100"/>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01"/>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5" name="Google Shape;865;p10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&amp;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6" name="Google Shape;866;p10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7" name="Google Shape;867;p101"/>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68" name="Google Shape;868;p101"/>
          <p:cNvSpPr txBox="1"/>
          <p:nvPr/>
        </p:nvSpPr>
        <p:spPr>
          <a:xfrm>
            <a:off x="4433275" y="1151925"/>
            <a:ext cx="4971000" cy="4626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
        <p:nvSpPr>
          <p:cNvPr id="869" name="Google Shape;869;p101"/>
          <p:cNvSpPr txBox="1"/>
          <p:nvPr/>
        </p:nvSpPr>
        <p:spPr>
          <a:xfrm>
            <a:off x="26200" y="1196575"/>
            <a:ext cx="4726200" cy="428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102"/>
          <p:cNvPicPr preferRelativeResize="0"/>
          <p:nvPr/>
        </p:nvPicPr>
        <p:blipFill>
          <a:blip r:embed="rId3">
            <a:alphaModFix/>
          </a:blip>
          <a:stretch>
            <a:fillRect/>
          </a:stretch>
        </p:blipFill>
        <p:spPr>
          <a:xfrm>
            <a:off x="0" y="0"/>
            <a:ext cx="1196575" cy="1196575"/>
          </a:xfrm>
          <a:prstGeom prst="rect">
            <a:avLst/>
          </a:prstGeom>
          <a:noFill/>
          <a:ln>
            <a:noFill/>
          </a:ln>
        </p:spPr>
      </p:pic>
      <p:sp>
        <p:nvSpPr>
          <p:cNvPr id="875" name="Google Shape;875;p10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6" name="Google Shape;876;p10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7" name="Google Shape;877;p102"/>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78" name="Google Shape;878;p102"/>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ns </a:t>
            </a:r>
            <a:r>
              <a:rPr b="1" lang="en-GB" sz="1950">
                <a:solidFill>
                  <a:srgbClr val="999999"/>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999999"/>
                </a:solidFill>
                <a:latin typeface="Courier New"/>
                <a:ea typeface="Courier New"/>
                <a:cs typeface="Courier New"/>
                <a:sym typeface="Courier New"/>
              </a:rPr>
              <a:t>()</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999999"/>
                </a:solidFill>
                <a:latin typeface="Courier New"/>
                <a:ea typeface="Courier New"/>
                <a:cs typeface="Courier New"/>
                <a:sym typeface="Courier New"/>
              </a:rPr>
              <a:t>(ns)</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 </a:t>
            </a:r>
            <a:r>
              <a:rPr b="1" lang="en-GB" sz="1950">
                <a:solidFill>
                  <a:srgbClr val="999999"/>
                </a:solidFill>
                <a:latin typeface="Courier New"/>
                <a:ea typeface="Courier New"/>
                <a:cs typeface="Courier New"/>
                <a:sym typeface="Courier New"/>
              </a:rPr>
              <a:t>== data.workdays[_]</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input.user.properties.department</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3D097"/>
                </a:solidFill>
                <a:latin typeface="Courier New"/>
                <a:ea typeface="Courier New"/>
                <a:cs typeface="Courier New"/>
                <a:sym typeface="Courier New"/>
              </a:rPr>
              <a:t>}</a:t>
            </a:r>
            <a:endParaRPr b="1" sz="1950">
              <a:solidFill>
                <a:srgbClr val="D3D097"/>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103"/>
          <p:cNvPicPr preferRelativeResize="0"/>
          <p:nvPr/>
        </p:nvPicPr>
        <p:blipFill>
          <a:blip r:embed="rId3">
            <a:alphaModFix/>
          </a:blip>
          <a:stretch>
            <a:fillRect/>
          </a:stretch>
        </p:blipFill>
        <p:spPr>
          <a:xfrm>
            <a:off x="0" y="0"/>
            <a:ext cx="1196575" cy="1196575"/>
          </a:xfrm>
          <a:prstGeom prst="rect">
            <a:avLst/>
          </a:prstGeom>
          <a:noFill/>
          <a:ln>
            <a:noFill/>
          </a:ln>
        </p:spPr>
      </p:pic>
      <p:sp>
        <p:nvSpPr>
          <p:cNvPr id="884" name="Google Shape;884;p103"/>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85" name="Google Shape;885;p103"/>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886" name="Google Shape;886;p103"/>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0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92" name="Google Shape;892;p104"/>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a:t>
            </a:r>
            <a:r>
              <a:rPr lang="en-GB" sz="3000">
                <a:solidFill>
                  <a:srgbClr val="2D2D2D"/>
                </a:solidFill>
                <a:latin typeface="Sofia Sans Extra Condensed SemiBold"/>
                <a:ea typeface="Sofia Sans Extra Condensed SemiBold"/>
                <a:cs typeface="Sofia Sans Extra Condensed SemiBold"/>
                <a:sym typeface="Sofia Sans Extra Condensed SemiBold"/>
              </a:rPr>
              <a:t>ReBAC </a:t>
            </a:r>
            <a:r>
              <a:rPr lang="en-GB" sz="3000">
                <a:solidFill>
                  <a:srgbClr val="2D2D2D"/>
                </a:solidFill>
                <a:latin typeface="Sofia Sans Extra Condensed SemiBold"/>
                <a:ea typeface="Sofia Sans Extra Condensed SemiBold"/>
                <a:cs typeface="Sofia Sans Extra Condensed SemiBold"/>
                <a:sym typeface="Sofia Sans Extra Condensed SemiBold"/>
              </a:rPr>
              <a:t>and ABAC - </a:t>
            </a:r>
            <a:r>
              <a:rPr lang="en-GB" sz="3000">
                <a:solidFill>
                  <a:srgbClr val="2D2D2D"/>
                </a:solidFill>
                <a:latin typeface="Sofia Sans Extra Condensed SemiBold"/>
                <a:ea typeface="Sofia Sans Extra Condensed SemiBold"/>
                <a:cs typeface="Sofia Sans Extra Condensed SemiBold"/>
                <a:sym typeface="Sofia Sans Extra Condensed SemiBold"/>
              </a:rPr>
              <a:t>Which Path?</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3" name="Google Shape;893;p104"/>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94" name="Google Shape;894;p10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95" name="Google Shape;895;p104"/>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896" name="Google Shape;896;p104"/>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05"/>
          <p:cNvPicPr preferRelativeResize="0"/>
          <p:nvPr/>
        </p:nvPicPr>
        <p:blipFill>
          <a:blip r:embed="rId3">
            <a:alphaModFix/>
          </a:blip>
          <a:stretch>
            <a:fillRect/>
          </a:stretch>
        </p:blipFill>
        <p:spPr>
          <a:xfrm>
            <a:off x="0" y="0"/>
            <a:ext cx="1196575" cy="1196575"/>
          </a:xfrm>
          <a:prstGeom prst="rect">
            <a:avLst/>
          </a:prstGeom>
          <a:noFill/>
          <a:ln>
            <a:noFill/>
          </a:ln>
        </p:spPr>
      </p:pic>
      <p:sp>
        <p:nvSpPr>
          <p:cNvPr id="902" name="Google Shape;902;p10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A Vision Unfulfilled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03" name="Google Shape;903;p105"/>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904" name="Google Shape;904;p105" title="FreshBooksFutureVision.png"/>
          <p:cNvPicPr preferRelativeResize="0"/>
          <p:nvPr/>
        </p:nvPicPr>
        <p:blipFill>
          <a:blip r:embed="rId4">
            <a:alphaModFix/>
          </a:blip>
          <a:stretch>
            <a:fillRect/>
          </a:stretch>
        </p:blipFill>
        <p:spPr>
          <a:xfrm>
            <a:off x="2748850" y="1257625"/>
            <a:ext cx="4530040" cy="3481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106"/>
          <p:cNvPicPr preferRelativeResize="0"/>
          <p:nvPr/>
        </p:nvPicPr>
        <p:blipFill>
          <a:blip r:embed="rId3">
            <a:alphaModFix/>
          </a:blip>
          <a:stretch>
            <a:fillRect/>
          </a:stretch>
        </p:blipFill>
        <p:spPr>
          <a:xfrm>
            <a:off x="0" y="0"/>
            <a:ext cx="1196575" cy="1196575"/>
          </a:xfrm>
          <a:prstGeom prst="rect">
            <a:avLst/>
          </a:prstGeom>
          <a:noFill/>
          <a:ln>
            <a:noFill/>
          </a:ln>
        </p:spPr>
      </p:pic>
      <p:sp>
        <p:nvSpPr>
          <p:cNvPr id="910" name="Google Shape;910;p10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Access Control Models - Out of Scope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1" name="Google Shape;911;p106"/>
          <p:cNvSpPr txBox="1"/>
          <p:nvPr/>
        </p:nvSpPr>
        <p:spPr>
          <a:xfrm>
            <a:off x="3848075" y="504375"/>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12" name="Google Shape;912;p106"/>
          <p:cNvSpPr txBox="1"/>
          <p:nvPr/>
        </p:nvSpPr>
        <p:spPr>
          <a:xfrm>
            <a:off x="302125" y="1355000"/>
            <a:ext cx="8355900" cy="2493600"/>
          </a:xfrm>
          <a:prstGeom prst="rect">
            <a:avLst/>
          </a:prstGeom>
          <a:noFill/>
          <a:ln>
            <a:noFill/>
          </a:ln>
        </p:spPr>
        <p:txBody>
          <a:bodyPr anchorCtr="0" anchor="t" bIns="91425" lIns="91425" spcFirstLastPara="1" rIns="91425" wrap="square" tIns="91425">
            <a:spAutoFit/>
          </a:bodyPr>
          <a:lstStyle/>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Policy Based Access Control (PBAC)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List (ACL)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Discretionary Access Control (DAC)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Etc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18288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07"/>
          <p:cNvPicPr preferRelativeResize="0"/>
          <p:nvPr/>
        </p:nvPicPr>
        <p:blipFill>
          <a:blip r:embed="rId3">
            <a:alphaModFix/>
          </a:blip>
          <a:stretch>
            <a:fillRect/>
          </a:stretch>
        </p:blipFill>
        <p:spPr>
          <a:xfrm>
            <a:off x="0" y="0"/>
            <a:ext cx="1196575" cy="1196575"/>
          </a:xfrm>
          <a:prstGeom prst="rect">
            <a:avLst/>
          </a:prstGeom>
          <a:noFill/>
          <a:ln>
            <a:noFill/>
          </a:ln>
        </p:spPr>
      </p:pic>
      <p:sp>
        <p:nvSpPr>
          <p:cNvPr id="918" name="Google Shape;918;p107"/>
          <p:cNvSpPr txBox="1"/>
          <p:nvPr/>
        </p:nvSpPr>
        <p:spPr>
          <a:xfrm>
            <a:off x="1950100"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Acknowledgements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19" name="Google Shape;919;p107"/>
          <p:cNvPicPr preferRelativeResize="0"/>
          <p:nvPr/>
        </p:nvPicPr>
        <p:blipFill>
          <a:blip r:embed="rId4">
            <a:alphaModFix/>
          </a:blip>
          <a:stretch>
            <a:fillRect/>
          </a:stretch>
        </p:blipFill>
        <p:spPr>
          <a:xfrm>
            <a:off x="1481750" y="1063225"/>
            <a:ext cx="999150" cy="999150"/>
          </a:xfrm>
          <a:prstGeom prst="rect">
            <a:avLst/>
          </a:prstGeom>
          <a:noFill/>
          <a:ln>
            <a:noFill/>
          </a:ln>
        </p:spPr>
      </p:pic>
      <p:pic>
        <p:nvPicPr>
          <p:cNvPr id="920" name="Google Shape;920;p107"/>
          <p:cNvPicPr preferRelativeResize="0"/>
          <p:nvPr/>
        </p:nvPicPr>
        <p:blipFill>
          <a:blip r:embed="rId5">
            <a:alphaModFix/>
          </a:blip>
          <a:stretch>
            <a:fillRect/>
          </a:stretch>
        </p:blipFill>
        <p:spPr>
          <a:xfrm>
            <a:off x="1481750" y="2273900"/>
            <a:ext cx="999150" cy="999150"/>
          </a:xfrm>
          <a:prstGeom prst="rect">
            <a:avLst/>
          </a:prstGeom>
          <a:noFill/>
          <a:ln>
            <a:noFill/>
          </a:ln>
        </p:spPr>
      </p:pic>
      <p:pic>
        <p:nvPicPr>
          <p:cNvPr id="921" name="Google Shape;921;p107"/>
          <p:cNvPicPr preferRelativeResize="0"/>
          <p:nvPr/>
        </p:nvPicPr>
        <p:blipFill>
          <a:blip r:embed="rId6">
            <a:alphaModFix/>
          </a:blip>
          <a:stretch>
            <a:fillRect/>
          </a:stretch>
        </p:blipFill>
        <p:spPr>
          <a:xfrm>
            <a:off x="1456500" y="3484575"/>
            <a:ext cx="1049650" cy="1049650"/>
          </a:xfrm>
          <a:prstGeom prst="rect">
            <a:avLst/>
          </a:prstGeom>
          <a:noFill/>
          <a:ln>
            <a:noFill/>
          </a:ln>
        </p:spPr>
      </p:pic>
      <p:sp>
        <p:nvSpPr>
          <p:cNvPr id="922" name="Google Shape;922;p107"/>
          <p:cNvSpPr txBox="1"/>
          <p:nvPr/>
        </p:nvSpPr>
        <p:spPr>
          <a:xfrm>
            <a:off x="3105975" y="1053913"/>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Ben Robinson (aka The Intern) -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Ruby/TS/Python Fullstack Developer @ WrapBook</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23" name="Google Shape;923;p107"/>
          <p:cNvSpPr txBox="1"/>
          <p:nvPr/>
        </p:nvSpPr>
        <p:spPr>
          <a:xfrm>
            <a:off x="3105975" y="2281838"/>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Chris Simon - DDD-AU</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24" name="Google Shape;924;p107"/>
          <p:cNvSpPr txBox="1"/>
          <p:nvPr/>
        </p:nvSpPr>
        <p:spPr>
          <a:xfrm>
            <a:off x="3105975" y="3509775"/>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George Jayaratnam - Quant Risk Management, Data Engineering</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08"/>
          <p:cNvPicPr preferRelativeResize="0"/>
          <p:nvPr/>
        </p:nvPicPr>
        <p:blipFill>
          <a:blip r:embed="rId3">
            <a:alphaModFix/>
          </a:blip>
          <a:stretch>
            <a:fillRect/>
          </a:stretch>
        </p:blipFill>
        <p:spPr>
          <a:xfrm>
            <a:off x="0" y="0"/>
            <a:ext cx="1196575" cy="1196575"/>
          </a:xfrm>
          <a:prstGeom prst="rect">
            <a:avLst/>
          </a:prstGeom>
          <a:noFill/>
          <a:ln>
            <a:noFill/>
          </a:ln>
        </p:spPr>
      </p:pic>
      <p:sp>
        <p:nvSpPr>
          <p:cNvPr id="930" name="Google Shape;930;p108"/>
          <p:cNvSpPr txBox="1"/>
          <p:nvPr/>
        </p:nvSpPr>
        <p:spPr>
          <a:xfrm>
            <a:off x="2655925" y="194075"/>
            <a:ext cx="55206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The End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1" name="Google Shape;931;p108"/>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a:t>
            </a:r>
            <a:r>
              <a:rPr lang="en-GB" sz="2500">
                <a:solidFill>
                  <a:srgbClr val="2D2D2D"/>
                </a:solidFill>
                <a:latin typeface="Sofia Sans Extra Condensed SemiBold"/>
                <a:ea typeface="Sofia Sans Extra Condensed SemiBold"/>
                <a:cs typeface="Sofia Sans Extra Condensed SemiBold"/>
                <a:sym typeface="Sofia Sans Extra Condensed SemiBold"/>
              </a:rPr>
              <a:t>.</a:t>
            </a:r>
            <a:r>
              <a:rPr lang="en-GB" sz="2500">
                <a:solidFill>
                  <a:srgbClr val="2D2D2D"/>
                </a:solidFill>
                <a:latin typeface="Sofia Sans Extra Condensed SemiBold"/>
                <a:ea typeface="Sofia Sans Extra Condensed SemiBold"/>
                <a:cs typeface="Sofia Sans Extra Condensed SemiBold"/>
                <a:sym typeface="Sofia Sans Extra Condensed SemiBold"/>
              </a:rPr>
              <a:t> No need to jump out of buildings!</a:t>
            </a:r>
            <a:endParaRPr/>
          </a:p>
        </p:txBody>
      </p:sp>
      <p:pic>
        <p:nvPicPr>
          <p:cNvPr id="932" name="Google Shape;932;p108"/>
          <p:cNvPicPr preferRelativeResize="0"/>
          <p:nvPr/>
        </p:nvPicPr>
        <p:blipFill>
          <a:blip r:embed="rId4">
            <a:alphaModFix/>
          </a:blip>
          <a:stretch>
            <a:fillRect/>
          </a:stretch>
        </p:blipFill>
        <p:spPr>
          <a:xfrm>
            <a:off x="2064275" y="1272850"/>
            <a:ext cx="5469400" cy="2297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109"/>
          <p:cNvPicPr preferRelativeResize="0"/>
          <p:nvPr/>
        </p:nvPicPr>
        <p:blipFill>
          <a:blip r:embed="rId3">
            <a:alphaModFix/>
          </a:blip>
          <a:stretch>
            <a:fillRect/>
          </a:stretch>
        </p:blipFill>
        <p:spPr>
          <a:xfrm>
            <a:off x="0" y="0"/>
            <a:ext cx="1196575" cy="1196575"/>
          </a:xfrm>
          <a:prstGeom prst="rect">
            <a:avLst/>
          </a:prstGeom>
          <a:noFill/>
          <a:ln>
            <a:noFill/>
          </a:ln>
        </p:spPr>
      </p:pic>
      <p:sp>
        <p:nvSpPr>
          <p:cNvPr id="938" name="Google Shape;938;p10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9" name="Google Shape;939;p109"/>
          <p:cNvSpPr txBox="1"/>
          <p:nvPr/>
        </p:nvSpPr>
        <p:spPr>
          <a:xfrm>
            <a:off x="1469425" y="1399725"/>
            <a:ext cx="5250300" cy="2493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If I didn’t answer your question,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please send me a </a:t>
            </a:r>
            <a:r>
              <a:rPr lang="en-GB" sz="2500">
                <a:solidFill>
                  <a:srgbClr val="2D2D2D"/>
                </a:solidFill>
                <a:latin typeface="Sofia Sans Extra Condensed SemiBold"/>
                <a:ea typeface="Sofia Sans Extra Condensed SemiBold"/>
                <a:cs typeface="Sofia Sans Extra Condensed SemiBold"/>
                <a:sym typeface="Sofia Sans Extra Condensed SemiBold"/>
              </a:rPr>
              <a:t>message</a:t>
            </a:r>
            <a:r>
              <a:rPr lang="en-GB" sz="2500">
                <a:solidFill>
                  <a:srgbClr val="2D2D2D"/>
                </a:solidFill>
                <a:latin typeface="Sofia Sans Extra Condensed SemiBold"/>
                <a:ea typeface="Sofia Sans Extra Condensed SemiBold"/>
                <a:cs typeface="Sofia Sans Extra Condensed SemiBold"/>
                <a:sym typeface="Sofia Sans Extra Condensed SemiBold"/>
              </a:rPr>
              <a:t> on LinkedIn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110"/>
          <p:cNvPicPr preferRelativeResize="0"/>
          <p:nvPr/>
        </p:nvPicPr>
        <p:blipFill>
          <a:blip r:embed="rId3">
            <a:alphaModFix/>
          </a:blip>
          <a:stretch>
            <a:fillRect/>
          </a:stretch>
        </p:blipFill>
        <p:spPr>
          <a:xfrm>
            <a:off x="0" y="0"/>
            <a:ext cx="1196575" cy="1196575"/>
          </a:xfrm>
          <a:prstGeom prst="rect">
            <a:avLst/>
          </a:prstGeom>
          <a:noFill/>
          <a:ln>
            <a:noFill/>
          </a:ln>
        </p:spPr>
      </p:pic>
      <p:sp>
        <p:nvSpPr>
          <p:cNvPr id="945" name="Google Shape;945;p110"/>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946" name="Google Shape;946;p110"/>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47" name="Google Shape;947;p110"/>
          <p:cNvSpPr txBox="1"/>
          <p:nvPr/>
        </p:nvSpPr>
        <p:spPr>
          <a:xfrm>
            <a:off x="635125" y="1136050"/>
            <a:ext cx="82833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7"/>
              </a:rPr>
              <a:t>https://www.strongdm.com/blog/rbac-vs-abac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1"/>
          <p:cNvSpPr/>
          <p:nvPr>
            <p:ph idx="2" type="pic"/>
          </p:nvPr>
        </p:nvSpPr>
        <p:spPr>
          <a:xfrm>
            <a:off x="632801" y="1273628"/>
            <a:ext cx="2890200" cy="3870000"/>
          </a:xfrm>
          <a:prstGeom prst="rect">
            <a:avLst/>
          </a:prstGeom>
        </p:spPr>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2"/>
          <p:cNvSpPr/>
          <p:nvPr>
            <p:ph idx="2" type="pic"/>
          </p:nvPr>
        </p:nvSpPr>
        <p:spPr>
          <a:xfrm>
            <a:off x="632801" y="1273628"/>
            <a:ext cx="2890200" cy="3870000"/>
          </a:xfrm>
          <a:prstGeom prst="rect">
            <a:avLst/>
          </a:prstGeom>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13"/>
          <p:cNvPicPr preferRelativeResize="0"/>
          <p:nvPr/>
        </p:nvPicPr>
        <p:blipFill>
          <a:blip r:embed="rId3">
            <a:alphaModFix/>
          </a:blip>
          <a:stretch>
            <a:fillRect/>
          </a:stretch>
        </p:blipFill>
        <p:spPr>
          <a:xfrm>
            <a:off x="0" y="0"/>
            <a:ext cx="1196575" cy="1196575"/>
          </a:xfrm>
          <a:prstGeom prst="rect">
            <a:avLst/>
          </a:prstGeom>
          <a:noFill/>
          <a:ln>
            <a:noFill/>
          </a:ln>
        </p:spPr>
      </p:pic>
      <p:sp>
        <p:nvSpPr>
          <p:cNvPr id="963" name="Google Shape;963;p11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(Role based) - Pros Revisited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64" name="Google Shape;964;p11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65" name="Google Shape;965;p113"/>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114"/>
          <p:cNvPicPr preferRelativeResize="0"/>
          <p:nvPr/>
        </p:nvPicPr>
        <p:blipFill>
          <a:blip r:embed="rId3">
            <a:alphaModFix/>
          </a:blip>
          <a:stretch>
            <a:fillRect/>
          </a:stretch>
        </p:blipFill>
        <p:spPr>
          <a:xfrm>
            <a:off x="0" y="0"/>
            <a:ext cx="1196575" cy="1196575"/>
          </a:xfrm>
          <a:prstGeom prst="rect">
            <a:avLst/>
          </a:prstGeom>
          <a:noFill/>
          <a:ln>
            <a:noFill/>
          </a:ln>
        </p:spPr>
      </p:pic>
      <p:sp>
        <p:nvSpPr>
          <p:cNvPr id="971" name="Google Shape;971;p114"/>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972" name="Google Shape;972;p11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73" name="Google Shape;973;p114"/>
          <p:cNvPicPr preferRelativeResize="0"/>
          <p:nvPr/>
        </p:nvPicPr>
        <p:blipFill>
          <a:blip r:embed="rId4">
            <a:alphaModFix/>
          </a:blip>
          <a:stretch>
            <a:fillRect/>
          </a:stretch>
        </p:blipFill>
        <p:spPr>
          <a:xfrm>
            <a:off x="2414375" y="882100"/>
            <a:ext cx="4629975" cy="4067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